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93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3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3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3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3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93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93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93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93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B5D9"/>
    <a:srgbClr val="6699FF"/>
    <a:srgbClr val="0B2FB5"/>
    <a:srgbClr val="66CCFF"/>
    <a:srgbClr val="99CCFF"/>
    <a:srgbClr val="60A9DA"/>
    <a:srgbClr val="003366"/>
    <a:srgbClr val="C0C0C0"/>
    <a:srgbClr val="0080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-512" y="-52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225C135-5856-4F13-8278-CC2227584A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D45F990-D033-49C9-BEB1-37ABCF539C2B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123" y="10226675"/>
            <a:ext cx="37306956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4245" y="18653125"/>
            <a:ext cx="30722711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EFED9-8D6F-41D0-A041-392BB7D9C9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6B8BD-6F01-44DF-817C-820494E0D0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967" y="1319213"/>
            <a:ext cx="9874956" cy="28086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5689" y="1319213"/>
            <a:ext cx="29490812" cy="28086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F0F48-CEB0-4617-A7BD-3CA9281838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320C7-FACE-4B81-8AEC-ADB94871AC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1" y="21153439"/>
            <a:ext cx="37306956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1" y="13952538"/>
            <a:ext cx="37306956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42A17-C2B8-43DF-9F42-93B95E747B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5689" y="7681913"/>
            <a:ext cx="19682178" cy="21723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13334" y="7681913"/>
            <a:ext cx="19683589" cy="21723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5BEF1-AD3E-45C7-B7A3-6CBE729E4B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9" y="1317625"/>
            <a:ext cx="39502644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278" y="7369176"/>
            <a:ext cx="1939290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278" y="10439400"/>
            <a:ext cx="1939290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5556" y="7369176"/>
            <a:ext cx="1940136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5556" y="10439400"/>
            <a:ext cx="1940136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5E083-FA24-4931-85AE-CEEFF96D38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F4D3C-FA4C-456A-9698-C27A09563E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927F7-9CA1-4F32-AB52-DEF427CB56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8" y="1311275"/>
            <a:ext cx="1443990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523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278" y="6888163"/>
            <a:ext cx="1443990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62690-49BD-482B-9D5D-7B626615E1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3545" y="23042564"/>
            <a:ext cx="26334156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3545" y="2941638"/>
            <a:ext cx="26334156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3545" y="25763539"/>
            <a:ext cx="26334156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F1E47-0198-415D-962F-64498D8D50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5513" y="1319213"/>
            <a:ext cx="3950176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70258" tIns="235129" rIns="470258" bIns="2351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5513" y="7681913"/>
            <a:ext cx="39501762" cy="2172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70258" tIns="235129" rIns="470258" bIns="2351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5513" y="29976763"/>
            <a:ext cx="10240962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8" tIns="235129" rIns="470258" bIns="235129" numCol="1" anchor="t" anchorCtr="0" compatLnSpc="1">
            <a:prstTxWarp prst="textNoShape">
              <a:avLst/>
            </a:prstTxWarp>
          </a:bodyPr>
          <a:lstStyle>
            <a:lvl1pPr defTabSz="4702175">
              <a:defRPr sz="7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7113" y="29976763"/>
            <a:ext cx="13898562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8" tIns="235129" rIns="470258" bIns="235129" numCol="1" anchor="t" anchorCtr="0" compatLnSpc="1">
            <a:prstTxWarp prst="textNoShape">
              <a:avLst/>
            </a:prstTxWarp>
          </a:bodyPr>
          <a:lstStyle>
            <a:lvl1pPr algn="ctr" defTabSz="4702175">
              <a:defRPr sz="7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6313" y="29976763"/>
            <a:ext cx="10240962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8" tIns="235129" rIns="470258" bIns="235129" numCol="1" anchor="t" anchorCtr="0" compatLnSpc="1">
            <a:prstTxWarp prst="textNoShape">
              <a:avLst/>
            </a:prstTxWarp>
          </a:bodyPr>
          <a:lstStyle>
            <a:lvl1pPr algn="r" defTabSz="4702175">
              <a:defRPr sz="7200">
                <a:latin typeface="Arial" charset="0"/>
              </a:defRPr>
            </a:lvl1pPr>
          </a:lstStyle>
          <a:p>
            <a:pPr>
              <a:defRPr/>
            </a:pPr>
            <a:fld id="{A1C7325A-EBC3-47C6-8B52-8E47C114C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702175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702175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Arial" charset="0"/>
        </a:defRPr>
      </a:lvl2pPr>
      <a:lvl3pPr algn="ctr" defTabSz="4702175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Arial" charset="0"/>
        </a:defRPr>
      </a:lvl3pPr>
      <a:lvl4pPr algn="ctr" defTabSz="4702175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Arial" charset="0"/>
        </a:defRPr>
      </a:lvl4pPr>
      <a:lvl5pPr algn="ctr" defTabSz="4702175" rtl="0" eaLnBrk="0" fontAlgn="base" hangingPunct="0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Arial" charset="0"/>
        </a:defRPr>
      </a:lvl5pPr>
      <a:lvl6pPr marL="457200" algn="ctr" defTabSz="4702175" rtl="0" fontAlgn="base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Arial" charset="0"/>
        </a:defRPr>
      </a:lvl6pPr>
      <a:lvl7pPr marL="914400" algn="ctr" defTabSz="4702175" rtl="0" fontAlgn="base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Arial" charset="0"/>
        </a:defRPr>
      </a:lvl7pPr>
      <a:lvl8pPr marL="1371600" algn="ctr" defTabSz="4702175" rtl="0" fontAlgn="base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Arial" charset="0"/>
        </a:defRPr>
      </a:lvl8pPr>
      <a:lvl9pPr marL="1828800" algn="ctr" defTabSz="4702175" rtl="0" fontAlgn="base">
        <a:spcBef>
          <a:spcPct val="0"/>
        </a:spcBef>
        <a:spcAft>
          <a:spcPct val="0"/>
        </a:spcAft>
        <a:defRPr sz="22600">
          <a:solidFill>
            <a:schemeClr val="tx2"/>
          </a:solidFill>
          <a:latin typeface="Arial" charset="0"/>
        </a:defRPr>
      </a:lvl9pPr>
    </p:titleStyle>
    <p:bodyStyle>
      <a:lvl1pPr marL="1763713" indent="-1763713" algn="l" defTabSz="4702175" rtl="0" eaLnBrk="0" fontAlgn="base" hangingPunct="0">
        <a:spcBef>
          <a:spcPct val="20000"/>
        </a:spcBef>
        <a:spcAft>
          <a:spcPct val="0"/>
        </a:spcAft>
        <a:buChar char="•"/>
        <a:defRPr sz="16500">
          <a:solidFill>
            <a:schemeClr val="tx1"/>
          </a:solidFill>
          <a:latin typeface="+mn-lt"/>
          <a:ea typeface="+mn-ea"/>
          <a:cs typeface="+mn-cs"/>
        </a:defRPr>
      </a:lvl1pPr>
      <a:lvl2pPr marL="3821113" indent="-1470025" algn="l" defTabSz="4702175" rtl="0" eaLnBrk="0" fontAlgn="base" hangingPunct="0">
        <a:spcBef>
          <a:spcPct val="20000"/>
        </a:spcBef>
        <a:spcAft>
          <a:spcPct val="0"/>
        </a:spcAft>
        <a:buChar char="–"/>
        <a:defRPr sz="14400">
          <a:solidFill>
            <a:schemeClr val="tx1"/>
          </a:solidFill>
          <a:latin typeface="+mn-lt"/>
        </a:defRPr>
      </a:lvl2pPr>
      <a:lvl3pPr marL="5878513" indent="-1176338" algn="l" defTabSz="4702175" rtl="0" eaLnBrk="0" fontAlgn="base" hangingPunct="0">
        <a:spcBef>
          <a:spcPct val="20000"/>
        </a:spcBef>
        <a:spcAft>
          <a:spcPct val="0"/>
        </a:spcAft>
        <a:buChar char="•"/>
        <a:defRPr sz="12300">
          <a:solidFill>
            <a:schemeClr val="tx1"/>
          </a:solidFill>
          <a:latin typeface="+mn-lt"/>
        </a:defRPr>
      </a:lvl3pPr>
      <a:lvl4pPr marL="8229600" indent="-1176338" algn="l" defTabSz="4702175" rtl="0" eaLnBrk="0" fontAlgn="base" hangingPunct="0">
        <a:spcBef>
          <a:spcPct val="20000"/>
        </a:spcBef>
        <a:spcAft>
          <a:spcPct val="0"/>
        </a:spcAft>
        <a:buChar char="–"/>
        <a:defRPr sz="10300">
          <a:solidFill>
            <a:schemeClr val="tx1"/>
          </a:solidFill>
          <a:latin typeface="+mn-lt"/>
        </a:defRPr>
      </a:lvl4pPr>
      <a:lvl5pPr marL="10580688" indent="-1174750" algn="l" defTabSz="4702175" rtl="0" eaLnBrk="0" fontAlgn="base" hangingPunct="0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5pPr>
      <a:lvl6pPr marL="11037888" indent="-1174750" algn="l" defTabSz="4702175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6pPr>
      <a:lvl7pPr marL="11495088" indent="-1174750" algn="l" defTabSz="4702175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7pPr>
      <a:lvl8pPr marL="11952288" indent="-1174750" algn="l" defTabSz="4702175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8pPr>
      <a:lvl9pPr marL="12409488" indent="-1174750" algn="l" defTabSz="4702175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rchrespite.org/" TargetMode="External"/><Relationship Id="rId11" Type="http://schemas.openxmlformats.org/officeDocument/2006/relationships/image" Target="../media/image7.jpeg"/><Relationship Id="rId5" Type="http://schemas.openxmlformats.org/officeDocument/2006/relationships/hyperlink" Target="mailto:jbkagan@verizon.net" TargetMode="External"/><Relationship Id="rId10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" name="Picture 612" descr="Lifespan Respite Implementation Map Updated September 23 2013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49071" y="9049406"/>
            <a:ext cx="12675536" cy="8882624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>
            <a:softEdge rad="317500"/>
          </a:effectLst>
        </p:spPr>
      </p:pic>
      <p:sp>
        <p:nvSpPr>
          <p:cNvPr id="2050" name="Text Box 14"/>
          <p:cNvSpPr txBox="1">
            <a:spLocks noChangeArrowheads="1"/>
          </p:cNvSpPr>
          <p:nvPr/>
        </p:nvSpPr>
        <p:spPr bwMode="auto">
          <a:xfrm>
            <a:off x="746125" y="951186"/>
            <a:ext cx="42609047" cy="404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40000" tIns="540000" rIns="540000" bIns="540000">
            <a:spAutoFit/>
          </a:bodyPr>
          <a:lstStyle/>
          <a:p>
            <a:pPr algn="ctr" eaLnBrk="0" hangingPunct="0"/>
            <a:r>
              <a:rPr lang="en-US" sz="9600" b="1" i="1" dirty="0" smtClean="0">
                <a:solidFill>
                  <a:srgbClr val="73B5D9"/>
                </a:solidFill>
                <a:latin typeface="Times New Roman" pitchFamily="18" charset="0"/>
                <a:cs typeface="Times New Roman" pitchFamily="18" charset="0"/>
              </a:rPr>
              <a:t>Lifespan Respite Systems</a:t>
            </a:r>
            <a:r>
              <a:rPr lang="en-US" sz="9600" b="1" i="1" dirty="0" smtClean="0">
                <a:solidFill>
                  <a:srgbClr val="73B5D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0" hangingPunct="0"/>
            <a:r>
              <a:rPr lang="en-US" sz="9600" b="1" i="1" dirty="0" smtClean="0">
                <a:solidFill>
                  <a:srgbClr val="73B5D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i="1" dirty="0" smtClean="0">
                <a:solidFill>
                  <a:srgbClr val="73B5D9"/>
                </a:solidFill>
                <a:latin typeface="Times New Roman" pitchFamily="18" charset="0"/>
                <a:cs typeface="Times New Roman" pitchFamily="18" charset="0"/>
              </a:rPr>
              <a:t>Building Bridges to Family Support</a:t>
            </a:r>
            <a:endParaRPr lang="en-US" sz="9600" b="1" i="1" dirty="0">
              <a:solidFill>
                <a:srgbClr val="73B5D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Text Box 15"/>
          <p:cNvSpPr txBox="1">
            <a:spLocks noChangeArrowheads="1"/>
          </p:cNvSpPr>
          <p:nvPr/>
        </p:nvSpPr>
        <p:spPr bwMode="auto">
          <a:xfrm>
            <a:off x="1324304" y="3632185"/>
            <a:ext cx="40958813" cy="399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0" tIns="360000" rIns="360000" bIns="360000"/>
          <a:lstStyle/>
          <a:p>
            <a:pPr algn="r" eaLnBrk="0" hangingPunct="0"/>
            <a:r>
              <a:rPr lang="en-GB" sz="4800" b="1" dirty="0" smtClean="0">
                <a:solidFill>
                  <a:schemeClr val="bg2">
                    <a:lumMod val="75000"/>
                  </a:schemeClr>
                </a:solidFill>
              </a:rPr>
              <a:t>Jill </a:t>
            </a:r>
            <a:r>
              <a:rPr lang="en-GB" sz="4800" b="1" dirty="0" smtClean="0">
                <a:solidFill>
                  <a:schemeClr val="bg2">
                    <a:lumMod val="75000"/>
                  </a:schemeClr>
                </a:solidFill>
              </a:rPr>
              <a:t>Kagan, Director</a:t>
            </a:r>
            <a:endParaRPr lang="en-GB" sz="4800" b="1" baseline="300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r" eaLnBrk="0" hangingPunct="0"/>
            <a:r>
              <a:rPr lang="en-GB" sz="4800" dirty="0" smtClean="0">
                <a:solidFill>
                  <a:schemeClr val="bg2">
                    <a:lumMod val="75000"/>
                  </a:schemeClr>
                </a:solidFill>
              </a:rPr>
              <a:t>ARCH </a:t>
            </a:r>
            <a:r>
              <a:rPr lang="en-GB" sz="4800" dirty="0" smtClean="0">
                <a:solidFill>
                  <a:schemeClr val="bg2">
                    <a:lumMod val="75000"/>
                  </a:schemeClr>
                </a:solidFill>
              </a:rPr>
              <a:t>National Respite </a:t>
            </a:r>
            <a:r>
              <a:rPr lang="en-GB" sz="4800" dirty="0" smtClean="0">
                <a:solidFill>
                  <a:schemeClr val="bg2">
                    <a:lumMod val="75000"/>
                  </a:schemeClr>
                </a:solidFill>
              </a:rPr>
              <a:t>Network</a:t>
            </a:r>
          </a:p>
          <a:p>
            <a:pPr algn="r" eaLnBrk="0" hangingPunct="0"/>
            <a:r>
              <a:rPr lang="en-GB" sz="4800" dirty="0" smtClean="0">
                <a:solidFill>
                  <a:schemeClr val="bg2">
                    <a:lumMod val="75000"/>
                  </a:schemeClr>
                </a:solidFill>
              </a:rPr>
              <a:t> and </a:t>
            </a:r>
            <a:r>
              <a:rPr lang="en-GB" sz="4800" dirty="0" smtClean="0">
                <a:solidFill>
                  <a:schemeClr val="bg2">
                    <a:lumMod val="75000"/>
                  </a:schemeClr>
                </a:solidFill>
              </a:rPr>
              <a:t>Resource </a:t>
            </a:r>
            <a:r>
              <a:rPr lang="en-GB" sz="4800" dirty="0" smtClean="0">
                <a:solidFill>
                  <a:schemeClr val="bg2">
                    <a:lumMod val="75000"/>
                  </a:schemeClr>
                </a:solidFill>
              </a:rPr>
              <a:t>Center</a:t>
            </a:r>
          </a:p>
          <a:p>
            <a:pPr algn="r" eaLnBrk="0" hangingPunct="0"/>
            <a:r>
              <a:rPr lang="en-GB" sz="4800" dirty="0" smtClean="0">
                <a:solidFill>
                  <a:schemeClr val="bg2">
                    <a:lumMod val="75000"/>
                  </a:schemeClr>
                </a:solidFill>
                <a:hlinkClick r:id="rId5"/>
              </a:rPr>
              <a:t>jbkagan@verizon.net</a:t>
            </a:r>
            <a:endParaRPr lang="en-GB" sz="48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r" eaLnBrk="0" hangingPunct="0"/>
            <a:r>
              <a:rPr lang="en-GB" sz="4800" dirty="0" smtClean="0">
                <a:solidFill>
                  <a:schemeClr val="bg2">
                    <a:lumMod val="75000"/>
                  </a:schemeClr>
                </a:solidFill>
                <a:hlinkClick r:id="rId6"/>
              </a:rPr>
              <a:t>www.archrespite.org</a:t>
            </a:r>
            <a:r>
              <a:rPr lang="en-GB" sz="4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n-GB" sz="48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r" eaLnBrk="0" hangingPunct="0"/>
            <a:endParaRPr lang="en-GB" sz="48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r" eaLnBrk="0" hangingPunct="0"/>
            <a:endParaRPr lang="en-GB" sz="48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r" eaLnBrk="0" hangingPunct="0"/>
            <a:endParaRPr lang="en-GB" sz="4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054" name="Rectangle 48"/>
          <p:cNvSpPr>
            <a:spLocks noChangeArrowheads="1"/>
          </p:cNvSpPr>
          <p:nvPr/>
        </p:nvSpPr>
        <p:spPr bwMode="auto">
          <a:xfrm>
            <a:off x="944683" y="15257708"/>
            <a:ext cx="11226296" cy="485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0" tIns="360000" rIns="360000" bIns="360000"/>
          <a:lstStyle/>
          <a:p>
            <a:r>
              <a:rPr lang="en-US" sz="4800" b="1" dirty="0" smtClean="0">
                <a:solidFill>
                  <a:srgbClr val="0B2FB5"/>
                </a:solidFill>
                <a:latin typeface="+mj-lt"/>
                <a:cs typeface="Century Gothic" pitchFamily="34" charset="0"/>
              </a:rPr>
              <a:t>Respite: The Challenges</a:t>
            </a:r>
          </a:p>
          <a:p>
            <a:pPr lvl="8"/>
            <a:endParaRPr lang="en-US" sz="3600" dirty="0" smtClean="0">
              <a:latin typeface="+mj-lt"/>
              <a:cs typeface="Century Gothic" pitchFamily="34" charset="0"/>
            </a:endParaRPr>
          </a:p>
          <a:p>
            <a:pPr marL="3840480" lvl="8">
              <a:buFont typeface="Wingdings" pitchFamily="2" charset="2"/>
              <a:buChar char="q"/>
            </a:pPr>
            <a:r>
              <a:rPr lang="en-US" sz="3600" b="0" dirty="0" smtClean="0">
                <a:latin typeface="+mj-lt"/>
                <a:cs typeface="Century Gothic" pitchFamily="34" charset="0"/>
              </a:rPr>
              <a:t>  Multiple Programs</a:t>
            </a:r>
          </a:p>
          <a:p>
            <a:pPr marL="3840480" lvl="8">
              <a:buFont typeface="Wingdings" pitchFamily="2" charset="2"/>
              <a:buChar char="q"/>
            </a:pPr>
            <a:r>
              <a:rPr lang="en-US" sz="3600" b="0" dirty="0" smtClean="0">
                <a:latin typeface="+mj-lt"/>
                <a:cs typeface="Century Gothic" pitchFamily="34" charset="0"/>
              </a:rPr>
              <a:t>  Multiple Entry Points</a:t>
            </a:r>
          </a:p>
          <a:p>
            <a:pPr marL="3840480" lvl="8">
              <a:buFont typeface="Wingdings" pitchFamily="2" charset="2"/>
              <a:buChar char="q"/>
            </a:pPr>
            <a:r>
              <a:rPr lang="en-US" sz="3600" b="0" dirty="0" smtClean="0">
                <a:latin typeface="+mj-lt"/>
                <a:cs typeface="Century Gothic" pitchFamily="34" charset="0"/>
              </a:rPr>
              <a:t>  Limited Providers</a:t>
            </a:r>
          </a:p>
          <a:p>
            <a:pPr marL="3840480" lvl="8">
              <a:buFont typeface="Wingdings" pitchFamily="2" charset="2"/>
              <a:buChar char="q"/>
            </a:pPr>
            <a:r>
              <a:rPr lang="en-US" sz="3600" b="0" dirty="0" smtClean="0">
                <a:latin typeface="+mj-lt"/>
                <a:cs typeface="Century Gothic" pitchFamily="34" charset="0"/>
              </a:rPr>
              <a:t>  Lack of Caregiver Awareness</a:t>
            </a:r>
          </a:p>
          <a:p>
            <a:pPr marL="3840480" lvl="8">
              <a:buFont typeface="Wingdings" pitchFamily="2" charset="2"/>
              <a:buChar char="q"/>
            </a:pPr>
            <a:r>
              <a:rPr lang="en-US" sz="3600" dirty="0" smtClean="0">
                <a:latin typeface="+mj-lt"/>
                <a:cs typeface="Century Gothic" pitchFamily="34" charset="0"/>
              </a:rPr>
              <a:t> </a:t>
            </a:r>
            <a:r>
              <a:rPr lang="en-US" sz="3600" dirty="0" smtClean="0">
                <a:cs typeface="Century Gothic" pitchFamily="34" charset="0"/>
              </a:rPr>
              <a:t> Multiple Funding Sources</a:t>
            </a:r>
            <a:endParaRPr lang="en-US" sz="3600" b="0" dirty="0" smtClean="0">
              <a:latin typeface="+mj-lt"/>
              <a:cs typeface="Century Gothic" pitchFamily="34" charset="0"/>
            </a:endParaRPr>
          </a:p>
        </p:txBody>
      </p:sp>
      <p:sp>
        <p:nvSpPr>
          <p:cNvPr id="2102" name="Text Box 54"/>
          <p:cNvSpPr txBox="1">
            <a:spLocks noChangeArrowheads="1"/>
          </p:cNvSpPr>
          <p:nvPr/>
        </p:nvSpPr>
        <p:spPr bwMode="auto">
          <a:xfrm>
            <a:off x="28825603" y="32333625"/>
            <a:ext cx="147891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Association of University Centers on Disabilities Conference (AUCD )2013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66" name="Text Box 60"/>
          <p:cNvSpPr txBox="1">
            <a:spLocks noChangeArrowheads="1"/>
          </p:cNvSpPr>
          <p:nvPr/>
        </p:nvSpPr>
        <p:spPr bwMode="auto">
          <a:xfrm>
            <a:off x="1187329" y="9349367"/>
            <a:ext cx="9798050" cy="807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703763">
              <a:lnSpc>
                <a:spcPct val="110000"/>
              </a:lnSpc>
            </a:pPr>
            <a:r>
              <a:rPr lang="en-US" sz="4800" b="1" dirty="0" smtClean="0">
                <a:solidFill>
                  <a:srgbClr val="0B2FB5"/>
                </a:solidFill>
                <a:latin typeface="+mj-lt"/>
                <a:cs typeface="Century Gothic" pitchFamily="34" charset="0"/>
              </a:rPr>
              <a:t>What are Lifespan Respite Care Programs?</a:t>
            </a:r>
          </a:p>
          <a:p>
            <a:pPr defTabSz="4703763">
              <a:lnSpc>
                <a:spcPct val="110000"/>
              </a:lnSpc>
            </a:pPr>
            <a:endParaRPr lang="en-US" sz="2800" b="1" dirty="0">
              <a:solidFill>
                <a:srgbClr val="0B2FB5"/>
              </a:solidFill>
              <a:latin typeface="+mj-lt"/>
              <a:cs typeface="Century Gothic" pitchFamily="34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4000" i="1" dirty="0" smtClean="0">
                <a:latin typeface="+mj-lt"/>
                <a:cs typeface="Century Gothic" pitchFamily="34" charset="0"/>
              </a:rPr>
              <a:t>Defined by the Lifespan Respite Care Act of 2006 (PL109-442)as: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4000" dirty="0" smtClean="0">
              <a:latin typeface="+mj-lt"/>
              <a:cs typeface="Century Gothic" pitchFamily="34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4000" i="1" dirty="0" smtClean="0">
                <a:latin typeface="+mj-lt"/>
                <a:cs typeface="Century Gothic" pitchFamily="34" charset="0"/>
              </a:rPr>
              <a:t>Coordinated </a:t>
            </a:r>
            <a:r>
              <a:rPr lang="en-US" sz="4000" i="1" u="sng" dirty="0" smtClean="0">
                <a:latin typeface="+mj-lt"/>
                <a:cs typeface="Century Gothic" pitchFamily="34" charset="0"/>
              </a:rPr>
              <a:t>systems</a:t>
            </a:r>
            <a:r>
              <a:rPr lang="en-US" sz="4000" i="1" dirty="0" smtClean="0">
                <a:latin typeface="+mj-lt"/>
                <a:cs typeface="Century Gothic" pitchFamily="34" charset="0"/>
              </a:rPr>
              <a:t> of accessible, community-based respite care services for family caregivers of children or adults with special needs</a:t>
            </a:r>
          </a:p>
          <a:p>
            <a:pPr defTabSz="4703763">
              <a:lnSpc>
                <a:spcPct val="110000"/>
              </a:lnSpc>
            </a:pPr>
            <a:endParaRPr lang="en-US" sz="4800" b="1" dirty="0" smtClean="0">
              <a:solidFill>
                <a:srgbClr val="0B2FB5"/>
              </a:solidFill>
              <a:latin typeface="+mj-lt"/>
              <a:cs typeface="Century Gothic" pitchFamily="34" charset="0"/>
            </a:endParaRPr>
          </a:p>
          <a:p>
            <a:pPr defTabSz="4703763">
              <a:lnSpc>
                <a:spcPct val="110000"/>
              </a:lnSpc>
            </a:pPr>
            <a:endParaRPr lang="en-US" sz="4800" b="1" dirty="0">
              <a:solidFill>
                <a:srgbClr val="0B2FB5"/>
              </a:solidFill>
              <a:latin typeface="+mj-lt"/>
            </a:endParaRPr>
          </a:p>
          <a:p>
            <a:pPr defTabSz="4703763">
              <a:lnSpc>
                <a:spcPct val="110000"/>
              </a:lnSpc>
            </a:pPr>
            <a:endParaRPr lang="en-US" sz="4800" b="1" dirty="0">
              <a:solidFill>
                <a:srgbClr val="0B2FB5"/>
              </a:solidFill>
              <a:latin typeface="+mj-lt"/>
            </a:endParaRPr>
          </a:p>
        </p:txBody>
      </p:sp>
      <p:sp>
        <p:nvSpPr>
          <p:cNvPr id="2067" name="Text Box 61"/>
          <p:cNvSpPr txBox="1">
            <a:spLocks noChangeArrowheads="1"/>
          </p:cNvSpPr>
          <p:nvPr/>
        </p:nvSpPr>
        <p:spPr bwMode="auto">
          <a:xfrm>
            <a:off x="1005840" y="15544801"/>
            <a:ext cx="974471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703763">
              <a:lnSpc>
                <a:spcPct val="110000"/>
              </a:lnSpc>
            </a:pPr>
            <a:r>
              <a:rPr lang="en-US" sz="3600" dirty="0" smtClean="0">
                <a:solidFill>
                  <a:srgbClr val="003366"/>
                </a:solidFill>
              </a:rPr>
              <a:t> </a:t>
            </a:r>
            <a:endParaRPr lang="en-US" sz="3600" dirty="0">
              <a:solidFill>
                <a:srgbClr val="003366"/>
              </a:solidFill>
            </a:endParaRPr>
          </a:p>
        </p:txBody>
      </p:sp>
      <p:sp>
        <p:nvSpPr>
          <p:cNvPr id="2072" name="Rectangle 82"/>
          <p:cNvSpPr>
            <a:spLocks noChangeArrowheads="1"/>
          </p:cNvSpPr>
          <p:nvPr/>
        </p:nvSpPr>
        <p:spPr bwMode="auto">
          <a:xfrm>
            <a:off x="33000950" y="18930938"/>
            <a:ext cx="9796463" cy="663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0" tIns="360000" rIns="360000" bIns="360000"/>
          <a:lstStyle/>
          <a:p>
            <a:pPr marL="381000" indent="-381000">
              <a:spcBef>
                <a:spcPct val="50000"/>
              </a:spcBef>
            </a:pPr>
            <a:endParaRPr lang="en-US" sz="3600" dirty="0">
              <a:solidFill>
                <a:srgbClr val="003366"/>
              </a:solidFill>
            </a:endParaRPr>
          </a:p>
        </p:txBody>
      </p:sp>
      <p:sp>
        <p:nvSpPr>
          <p:cNvPr id="2073" name="Text Box 83"/>
          <p:cNvSpPr txBox="1">
            <a:spLocks noChangeArrowheads="1"/>
          </p:cNvSpPr>
          <p:nvPr/>
        </p:nvSpPr>
        <p:spPr bwMode="auto">
          <a:xfrm>
            <a:off x="27132100" y="17852903"/>
            <a:ext cx="18943500" cy="151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703763">
              <a:lnSpc>
                <a:spcPct val="110000"/>
              </a:lnSpc>
            </a:pPr>
            <a:r>
              <a:rPr lang="en-GB" sz="4800" b="1" dirty="0" smtClean="0">
                <a:solidFill>
                  <a:srgbClr val="0B2FB5"/>
                </a:solidFill>
              </a:rPr>
              <a:t>Lifespan Respite Grantee Activities </a:t>
            </a:r>
            <a:endParaRPr lang="en-GB" sz="4800" b="1" dirty="0">
              <a:solidFill>
                <a:srgbClr val="0B2FB5"/>
              </a:solidFill>
            </a:endParaRPr>
          </a:p>
          <a:p>
            <a:pPr defTabSz="4703763">
              <a:lnSpc>
                <a:spcPct val="110000"/>
              </a:lnSpc>
            </a:pPr>
            <a:endParaRPr lang="en-US" sz="3600" dirty="0">
              <a:solidFill>
                <a:srgbClr val="003366"/>
              </a:solidFill>
            </a:endParaRPr>
          </a:p>
        </p:txBody>
      </p:sp>
      <p:sp>
        <p:nvSpPr>
          <p:cNvPr id="547" name="Rectangle 546"/>
          <p:cNvSpPr/>
          <p:nvPr/>
        </p:nvSpPr>
        <p:spPr>
          <a:xfrm>
            <a:off x="27274520" y="18920532"/>
            <a:ext cx="17754600" cy="598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3600" b="0" dirty="0" smtClean="0">
                <a:latin typeface="+mj-lt"/>
                <a:cs typeface="Century Gothic" pitchFamily="34" charset="0"/>
              </a:rPr>
              <a:t>  Environmental Scans/Needs Assessments</a:t>
            </a:r>
          </a:p>
          <a:p>
            <a:pPr marL="18288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3600" b="0" dirty="0" smtClean="0">
                <a:latin typeface="+mj-lt"/>
                <a:cs typeface="Century Gothic" pitchFamily="34" charset="0"/>
              </a:rPr>
              <a:t>  Defining Stakeholder Roles (ADRCs, Coalitions, Others)</a:t>
            </a:r>
          </a:p>
          <a:p>
            <a:pPr marL="18288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3600" b="0" dirty="0" smtClean="0">
                <a:latin typeface="+mj-lt"/>
                <a:cs typeface="Century Gothic" pitchFamily="34" charset="0"/>
              </a:rPr>
              <a:t>  Connecting ADRCs and Respite Coalitions</a:t>
            </a:r>
          </a:p>
          <a:p>
            <a:pPr marL="18288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3600" b="0" dirty="0" smtClean="0">
                <a:latin typeface="+mj-lt"/>
                <a:cs typeface="Century Gothic" pitchFamily="34" charset="0"/>
              </a:rPr>
              <a:t>  Public Awareness Campaigns</a:t>
            </a:r>
          </a:p>
          <a:p>
            <a:pPr marL="18288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3600" b="0" dirty="0" smtClean="0">
                <a:latin typeface="+mj-lt"/>
                <a:cs typeface="Century Gothic" pitchFamily="34" charset="0"/>
              </a:rPr>
              <a:t>  Website/Database Development &amp; Expansion</a:t>
            </a:r>
          </a:p>
          <a:p>
            <a:pPr marL="18288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3600" b="0" dirty="0" smtClean="0">
                <a:latin typeface="+mj-lt"/>
                <a:cs typeface="Century Gothic" pitchFamily="34" charset="0"/>
              </a:rPr>
              <a:t>  Partnerships with the Faith Community</a:t>
            </a:r>
          </a:p>
          <a:p>
            <a:pPr marL="18288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3600" b="0" dirty="0" smtClean="0">
                <a:latin typeface="+mj-lt"/>
                <a:cs typeface="Century Gothic" pitchFamily="34" charset="0"/>
              </a:rPr>
              <a:t>  Volunteer Training and Recruitment</a:t>
            </a:r>
          </a:p>
          <a:p>
            <a:pPr marL="18288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3600" b="0" dirty="0" smtClean="0">
                <a:latin typeface="+mj-lt"/>
                <a:cs typeface="Century Gothic" pitchFamily="34" charset="0"/>
              </a:rPr>
              <a:t>  Respite Provision – Gap Filling</a:t>
            </a:r>
          </a:p>
          <a:p>
            <a:pPr marL="18288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3600" b="0" dirty="0" smtClean="0">
                <a:latin typeface="+mj-lt"/>
                <a:cs typeface="Century Gothic" pitchFamily="34" charset="0"/>
              </a:rPr>
              <a:t>  Provider Training and Recruitment</a:t>
            </a:r>
          </a:p>
          <a:p>
            <a:pPr marL="18288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en-US" sz="3600" b="0" dirty="0" smtClean="0">
                <a:latin typeface="+mj-lt"/>
                <a:cs typeface="Century Gothic" pitchFamily="34" charset="0"/>
              </a:rPr>
              <a:t>  Emergency Respite</a:t>
            </a:r>
          </a:p>
        </p:txBody>
      </p:sp>
      <p:sp>
        <p:nvSpPr>
          <p:cNvPr id="548" name="Text Box 83"/>
          <p:cNvSpPr txBox="1">
            <a:spLocks noChangeArrowheads="1"/>
          </p:cNvSpPr>
          <p:nvPr/>
        </p:nvSpPr>
        <p:spPr bwMode="auto">
          <a:xfrm>
            <a:off x="26942668" y="9433601"/>
            <a:ext cx="18943500" cy="151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703763">
              <a:lnSpc>
                <a:spcPct val="110000"/>
              </a:lnSpc>
            </a:pPr>
            <a:r>
              <a:rPr lang="en-GB" sz="4800" b="1" dirty="0" smtClean="0">
                <a:solidFill>
                  <a:srgbClr val="0B2FB5"/>
                </a:solidFill>
              </a:rPr>
              <a:t>Current Lifespan Respite Grantee States</a:t>
            </a:r>
            <a:endParaRPr lang="en-GB" sz="4800" b="1" dirty="0">
              <a:solidFill>
                <a:srgbClr val="0B2FB5"/>
              </a:solidFill>
            </a:endParaRPr>
          </a:p>
          <a:p>
            <a:pPr defTabSz="4703763">
              <a:lnSpc>
                <a:spcPct val="110000"/>
              </a:lnSpc>
            </a:pPr>
            <a:endParaRPr lang="en-US" sz="3600" dirty="0">
              <a:solidFill>
                <a:srgbClr val="003366"/>
              </a:solidFill>
            </a:endParaRPr>
          </a:p>
        </p:txBody>
      </p:sp>
      <p:sp>
        <p:nvSpPr>
          <p:cNvPr id="552" name="Rectangle 551"/>
          <p:cNvSpPr/>
          <p:nvPr/>
        </p:nvSpPr>
        <p:spPr>
          <a:xfrm>
            <a:off x="1235319" y="20126568"/>
            <a:ext cx="10147383" cy="6583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800" b="1" dirty="0" smtClean="0">
                <a:solidFill>
                  <a:srgbClr val="0B2FB5"/>
                </a:solidFill>
              </a:rPr>
              <a:t>Characteristics of Lifespan Respite Best Practices</a:t>
            </a:r>
          </a:p>
          <a:p>
            <a:pPr eaLnBrk="1" hangingPunct="1">
              <a:lnSpc>
                <a:spcPct val="90000"/>
              </a:lnSpc>
            </a:pPr>
            <a:endParaRPr lang="en-US" sz="3600" b="1" dirty="0" smtClean="0">
              <a:solidFill>
                <a:srgbClr val="0B2FB5"/>
              </a:solidFill>
            </a:endParaRPr>
          </a:p>
          <a:p>
            <a:pPr marL="18288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3600" dirty="0" smtClean="0"/>
              <a:t>  </a:t>
            </a:r>
            <a:r>
              <a:rPr lang="en-US" sz="3600" dirty="0" smtClean="0">
                <a:latin typeface="+mj-lt"/>
              </a:rPr>
              <a:t>Identification and coordination of existing</a:t>
            </a:r>
          </a:p>
          <a:p>
            <a:pPr marL="182880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latin typeface="+mj-lt"/>
              </a:rPr>
              <a:t>      respite resources at the state level</a:t>
            </a:r>
          </a:p>
          <a:p>
            <a:pPr marL="182880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3600" dirty="0" smtClean="0">
                <a:latin typeface="+mj-lt"/>
              </a:rPr>
              <a:t>  Identification of service gaps and creation</a:t>
            </a:r>
          </a:p>
          <a:p>
            <a:pPr marL="182880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latin typeface="+mj-lt"/>
              </a:rPr>
              <a:t>      and monitoring of new respite services</a:t>
            </a:r>
          </a:p>
          <a:p>
            <a:pPr marL="182880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3600" dirty="0" smtClean="0">
                <a:latin typeface="+mj-lt"/>
              </a:rPr>
              <a:t>  Recruitment/training of respite providers</a:t>
            </a:r>
          </a:p>
          <a:p>
            <a:pPr marL="182880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3600" dirty="0">
                <a:latin typeface="+mj-lt"/>
              </a:rPr>
              <a:t> </a:t>
            </a:r>
            <a:r>
              <a:rPr lang="en-US" sz="3600" dirty="0" smtClean="0">
                <a:latin typeface="+mj-lt"/>
              </a:rPr>
              <a:t> Connecting families to respite services,</a:t>
            </a:r>
          </a:p>
          <a:p>
            <a:pPr marL="182880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+mj-lt"/>
              </a:rPr>
              <a:t> </a:t>
            </a:r>
            <a:r>
              <a:rPr lang="en-US" sz="3600" dirty="0" smtClean="0">
                <a:latin typeface="+mj-lt"/>
              </a:rPr>
              <a:t>     providers, and payment resources</a:t>
            </a:r>
          </a:p>
          <a:p>
            <a:pPr marL="182880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3600" dirty="0" smtClean="0">
                <a:latin typeface="+mj-lt"/>
              </a:rPr>
              <a:t>  Promotion of public awareness about respite </a:t>
            </a:r>
          </a:p>
        </p:txBody>
      </p:sp>
      <p:sp>
        <p:nvSpPr>
          <p:cNvPr id="553" name="TextBox 552"/>
          <p:cNvSpPr txBox="1"/>
          <p:nvPr/>
        </p:nvSpPr>
        <p:spPr>
          <a:xfrm>
            <a:off x="1044331" y="27185815"/>
            <a:ext cx="10050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B2FB5"/>
                </a:solidFill>
              </a:rPr>
              <a:t>Original Lifespan Respite States</a:t>
            </a:r>
            <a:endParaRPr lang="en-US" sz="4800" b="1" dirty="0">
              <a:solidFill>
                <a:srgbClr val="0B2FB5"/>
              </a:solidFill>
            </a:endParaRPr>
          </a:p>
        </p:txBody>
      </p:sp>
      <p:sp>
        <p:nvSpPr>
          <p:cNvPr id="554" name="TextBox 553"/>
          <p:cNvSpPr txBox="1"/>
          <p:nvPr/>
        </p:nvSpPr>
        <p:spPr>
          <a:xfrm>
            <a:off x="1266091" y="8004907"/>
            <a:ext cx="9401908" cy="923330"/>
          </a:xfrm>
          <a:prstGeom prst="rect">
            <a:avLst/>
          </a:prstGeom>
          <a:solidFill>
            <a:srgbClr val="60A9DA"/>
          </a:solidFill>
        </p:spPr>
        <p:txBody>
          <a:bodyPr wrap="square" rtlCol="0">
            <a:spAutoFit/>
          </a:bodyPr>
          <a:lstStyle/>
          <a:p>
            <a:r>
              <a:rPr lang="en-US" sz="5400" i="1" dirty="0" smtClean="0">
                <a:solidFill>
                  <a:schemeClr val="bg1"/>
                </a:solidFill>
              </a:rPr>
              <a:t>Background</a:t>
            </a:r>
            <a:endParaRPr lang="en-US" sz="5400" i="1" dirty="0">
              <a:solidFill>
                <a:schemeClr val="bg1"/>
              </a:solidFill>
            </a:endParaRPr>
          </a:p>
        </p:txBody>
      </p:sp>
      <p:sp>
        <p:nvSpPr>
          <p:cNvPr id="555" name="TextBox 554"/>
          <p:cNvSpPr txBox="1"/>
          <p:nvPr/>
        </p:nvSpPr>
        <p:spPr>
          <a:xfrm>
            <a:off x="11916860" y="8075957"/>
            <a:ext cx="13379231" cy="923330"/>
          </a:xfrm>
          <a:prstGeom prst="rect">
            <a:avLst/>
          </a:prstGeom>
          <a:solidFill>
            <a:srgbClr val="60A9DA"/>
          </a:solidFill>
        </p:spPr>
        <p:txBody>
          <a:bodyPr wrap="square" rtlCol="0">
            <a:spAutoFit/>
          </a:bodyPr>
          <a:lstStyle/>
          <a:p>
            <a:r>
              <a:rPr lang="en-US" sz="5400" i="1" dirty="0" smtClean="0">
                <a:solidFill>
                  <a:schemeClr val="bg1"/>
                </a:solidFill>
              </a:rPr>
              <a:t>Taking Lifespan Respite to National Scale</a:t>
            </a:r>
            <a:endParaRPr lang="en-US" sz="5400" i="1" dirty="0">
              <a:solidFill>
                <a:schemeClr val="bg1"/>
              </a:solidFill>
            </a:endParaRPr>
          </a:p>
        </p:txBody>
      </p:sp>
      <p:sp>
        <p:nvSpPr>
          <p:cNvPr id="556" name="TextBox 555"/>
          <p:cNvSpPr txBox="1"/>
          <p:nvPr/>
        </p:nvSpPr>
        <p:spPr>
          <a:xfrm>
            <a:off x="25997520" y="8078086"/>
            <a:ext cx="16283356" cy="923330"/>
          </a:xfrm>
          <a:prstGeom prst="rect">
            <a:avLst/>
          </a:prstGeom>
          <a:solidFill>
            <a:srgbClr val="60A9DA"/>
          </a:solidFill>
        </p:spPr>
        <p:txBody>
          <a:bodyPr wrap="square" rtlCol="0">
            <a:spAutoFit/>
          </a:bodyPr>
          <a:lstStyle/>
          <a:p>
            <a:r>
              <a:rPr lang="en-US" sz="5400" i="1" dirty="0" smtClean="0">
                <a:solidFill>
                  <a:schemeClr val="bg1"/>
                </a:solidFill>
              </a:rPr>
              <a:t>Current Status of Lifespan Respite Programs</a:t>
            </a:r>
            <a:endParaRPr lang="en-US" sz="5400" i="1" dirty="0">
              <a:solidFill>
                <a:schemeClr val="bg1"/>
              </a:solidFill>
            </a:endParaRPr>
          </a:p>
        </p:txBody>
      </p:sp>
      <p:sp>
        <p:nvSpPr>
          <p:cNvPr id="558" name="TextBox 557"/>
          <p:cNvSpPr txBox="1"/>
          <p:nvPr/>
        </p:nvSpPr>
        <p:spPr>
          <a:xfrm>
            <a:off x="1525563" y="28257305"/>
            <a:ext cx="49666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dirty="0" smtClean="0">
                <a:latin typeface="+mj-lt"/>
              </a:rPr>
              <a:t>  Oregon (1997)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>
                <a:latin typeface="+mj-lt"/>
              </a:rPr>
              <a:t> </a:t>
            </a:r>
            <a:r>
              <a:rPr lang="en-US" sz="3600" dirty="0" smtClean="0">
                <a:latin typeface="+mj-lt"/>
              </a:rPr>
              <a:t> Nebraska (1999)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>
                <a:latin typeface="+mj-lt"/>
              </a:rPr>
              <a:t> </a:t>
            </a:r>
            <a:r>
              <a:rPr lang="en-US" sz="3600" dirty="0" smtClean="0">
                <a:latin typeface="+mj-lt"/>
              </a:rPr>
              <a:t> Wisconsin (2000)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>
                <a:latin typeface="+mj-lt"/>
              </a:rPr>
              <a:t> </a:t>
            </a:r>
            <a:r>
              <a:rPr lang="en-US" sz="3600" dirty="0" smtClean="0">
                <a:latin typeface="+mj-lt"/>
              </a:rPr>
              <a:t> Oklahoma (2000)</a:t>
            </a:r>
            <a:endParaRPr lang="en-US" sz="3600" dirty="0">
              <a:latin typeface="+mj-lt"/>
            </a:endParaRPr>
          </a:p>
        </p:txBody>
      </p:sp>
      <p:sp>
        <p:nvSpPr>
          <p:cNvPr id="559" name="TextBox 558"/>
          <p:cNvSpPr txBox="1"/>
          <p:nvPr/>
        </p:nvSpPr>
        <p:spPr>
          <a:xfrm>
            <a:off x="11885012" y="9383175"/>
            <a:ext cx="13260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B2FB5"/>
                </a:solidFill>
                <a:latin typeface="+mj-lt"/>
              </a:rPr>
              <a:t>Lifespan Respite Law Enacted 2006</a:t>
            </a:r>
            <a:endParaRPr lang="en-US" sz="4800" b="1" dirty="0">
              <a:solidFill>
                <a:srgbClr val="0B2FB5"/>
              </a:solidFill>
              <a:latin typeface="+mj-lt"/>
            </a:endParaRPr>
          </a:p>
        </p:txBody>
      </p:sp>
      <p:sp>
        <p:nvSpPr>
          <p:cNvPr id="560" name="TextBox 559"/>
          <p:cNvSpPr txBox="1"/>
          <p:nvPr/>
        </p:nvSpPr>
        <p:spPr>
          <a:xfrm>
            <a:off x="12325928" y="10865131"/>
            <a:ext cx="13258800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3600" b="1" dirty="0" smtClean="0">
                <a:latin typeface="+mj-lt"/>
              </a:rPr>
              <a:t>  Eligible State Lead Agency: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600" dirty="0" smtClean="0">
                <a:latin typeface="+mj-lt"/>
              </a:rPr>
              <a:t>  State agency that administers Older Americans Act;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600" dirty="0" smtClean="0">
                <a:latin typeface="+mj-lt"/>
              </a:rPr>
              <a:t>  State agency that administers Medicaid; or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600" dirty="0" smtClean="0">
                <a:latin typeface="+mj-lt"/>
              </a:rPr>
              <a:t>  Any state agency designated by the Governor</a:t>
            </a:r>
            <a:endParaRPr lang="en-US" sz="3600" dirty="0">
              <a:latin typeface="+mj-lt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3600" dirty="0" smtClean="0">
                <a:latin typeface="+mj-lt"/>
              </a:rPr>
              <a:t>  </a:t>
            </a:r>
            <a:r>
              <a:rPr lang="en-US" sz="3600" b="1" dirty="0" smtClean="0">
                <a:latin typeface="+mj-lt"/>
              </a:rPr>
              <a:t>State Lead Agency Required to collaborate with: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600" dirty="0" smtClean="0">
                <a:latin typeface="+mj-lt"/>
              </a:rPr>
              <a:t>  Aging and Disability Resource Center and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3600" dirty="0" smtClean="0">
                <a:latin typeface="+mj-lt"/>
              </a:rPr>
              <a:t>  State Respite Coalition or Statewide Respite Organization</a:t>
            </a:r>
            <a:endParaRPr lang="en-US" sz="3600" dirty="0">
              <a:latin typeface="+mj-lt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en-US" sz="3600" dirty="0" smtClean="0">
                <a:latin typeface="+mj-lt"/>
              </a:rPr>
              <a:t>  </a:t>
            </a:r>
            <a:r>
              <a:rPr lang="en-US" sz="3600" b="1" dirty="0" smtClean="0">
                <a:latin typeface="+mj-lt"/>
              </a:rPr>
              <a:t>Funded each year from 2009-2013 at $2.5 million</a:t>
            </a:r>
          </a:p>
          <a:p>
            <a:pPr>
              <a:buFont typeface="Wingdings" pitchFamily="2" charset="2"/>
              <a:buChar char="q"/>
            </a:pPr>
            <a:endParaRPr lang="en-US" sz="3600" b="1" dirty="0">
              <a:latin typeface="+mj-lt"/>
            </a:endParaRPr>
          </a:p>
        </p:txBody>
      </p:sp>
      <p:sp>
        <p:nvSpPr>
          <p:cNvPr id="561" name="TextBox 560"/>
          <p:cNvSpPr txBox="1"/>
          <p:nvPr/>
        </p:nvSpPr>
        <p:spPr>
          <a:xfrm>
            <a:off x="12113612" y="21641215"/>
            <a:ext cx="13260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B2FB5"/>
                </a:solidFill>
                <a:latin typeface="+mj-lt"/>
              </a:rPr>
              <a:t>Mandatory Uses of Funds</a:t>
            </a:r>
            <a:endParaRPr lang="en-US" sz="4800" b="1" dirty="0">
              <a:solidFill>
                <a:srgbClr val="0B2FB5"/>
              </a:solidFill>
              <a:latin typeface="+mj-lt"/>
            </a:endParaRPr>
          </a:p>
        </p:txBody>
      </p:sp>
      <p:sp>
        <p:nvSpPr>
          <p:cNvPr id="562" name="TextBox 561"/>
          <p:cNvSpPr txBox="1"/>
          <p:nvPr/>
        </p:nvSpPr>
        <p:spPr>
          <a:xfrm>
            <a:off x="12471400" y="22839680"/>
            <a:ext cx="13309600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Wingdings" pitchFamily="2" charset="2"/>
              <a:buChar char="q"/>
            </a:pPr>
            <a:r>
              <a:rPr lang="en-US" sz="3600" b="0" dirty="0" smtClean="0"/>
              <a:t>  Development or enhancement of State and local Lifespan</a:t>
            </a:r>
          </a:p>
          <a:p>
            <a:pPr>
              <a:spcBef>
                <a:spcPts val="600"/>
              </a:spcBef>
            </a:pPr>
            <a:r>
              <a:rPr lang="en-US" sz="3600" dirty="0" smtClean="0"/>
              <a:t>  </a:t>
            </a:r>
            <a:r>
              <a:rPr lang="en-US" sz="3600" b="0" dirty="0" smtClean="0"/>
              <a:t>   Respite Systems</a:t>
            </a:r>
          </a:p>
          <a:p>
            <a:pPr>
              <a:spcBef>
                <a:spcPts val="600"/>
              </a:spcBef>
              <a:buFont typeface="Wingdings" pitchFamily="2" charset="2"/>
              <a:buChar char="q"/>
            </a:pPr>
            <a:r>
              <a:rPr lang="en-US" sz="3600" b="0" dirty="0" smtClean="0"/>
              <a:t>  Provision of respite services (planned or emergency)</a:t>
            </a:r>
          </a:p>
          <a:p>
            <a:pPr>
              <a:spcBef>
                <a:spcPts val="600"/>
              </a:spcBef>
              <a:buFont typeface="Wingdings" pitchFamily="2" charset="2"/>
              <a:buChar char="q"/>
            </a:pPr>
            <a:r>
              <a:rPr lang="en-US" sz="3600" b="0" dirty="0" smtClean="0"/>
              <a:t>  Recruitment and training of respite providers and volunteers</a:t>
            </a:r>
          </a:p>
          <a:p>
            <a:pPr>
              <a:spcBef>
                <a:spcPts val="600"/>
              </a:spcBef>
              <a:buFont typeface="Wingdings" pitchFamily="2" charset="2"/>
              <a:buChar char="q"/>
            </a:pPr>
            <a:r>
              <a:rPr lang="en-US" sz="3600" b="0" dirty="0" smtClean="0"/>
              <a:t>  Information for caregivers about available respite</a:t>
            </a:r>
          </a:p>
          <a:p>
            <a:pPr>
              <a:spcBef>
                <a:spcPts val="600"/>
              </a:spcBef>
              <a:buFont typeface="Wingdings" pitchFamily="2" charset="2"/>
              <a:buChar char="q"/>
            </a:pPr>
            <a:r>
              <a:rPr lang="en-US" sz="3600" b="0" dirty="0" smtClean="0"/>
              <a:t>  Assistance in gaining access to respite services </a:t>
            </a:r>
            <a:endParaRPr lang="en-US" sz="3600" b="0" dirty="0"/>
          </a:p>
        </p:txBody>
      </p:sp>
      <p:sp>
        <p:nvSpPr>
          <p:cNvPr id="563" name="TextBox 562"/>
          <p:cNvSpPr txBox="1"/>
          <p:nvPr/>
        </p:nvSpPr>
        <p:spPr>
          <a:xfrm>
            <a:off x="11961212" y="16782458"/>
            <a:ext cx="13260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B2FB5"/>
                </a:solidFill>
                <a:latin typeface="+mj-lt"/>
              </a:rPr>
              <a:t>Federal Program Implementation</a:t>
            </a:r>
            <a:endParaRPr lang="en-US" sz="4800" b="1" dirty="0">
              <a:solidFill>
                <a:srgbClr val="0B2FB5"/>
              </a:solidFill>
              <a:latin typeface="+mj-lt"/>
            </a:endParaRPr>
          </a:p>
        </p:txBody>
      </p:sp>
      <p:sp>
        <p:nvSpPr>
          <p:cNvPr id="564" name="TextBox 563"/>
          <p:cNvSpPr txBox="1"/>
          <p:nvPr/>
        </p:nvSpPr>
        <p:spPr>
          <a:xfrm>
            <a:off x="12344400" y="18100040"/>
            <a:ext cx="13106400" cy="377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2725" indent="-325438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sz="3600" dirty="0">
                <a:latin typeface="+mj-lt"/>
              </a:rPr>
              <a:t> </a:t>
            </a:r>
            <a:r>
              <a:rPr lang="en-US" sz="3600" dirty="0" smtClean="0">
                <a:latin typeface="+mj-lt"/>
              </a:rPr>
              <a:t> Administration for Community Living/Administration on Aging</a:t>
            </a:r>
          </a:p>
          <a:p>
            <a:pPr marL="212725" indent="-325438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600" dirty="0" smtClean="0">
                <a:latin typeface="+mj-lt"/>
              </a:rPr>
              <a:t>     awards grants </a:t>
            </a:r>
            <a:r>
              <a:rPr lang="en-US" sz="3600" smtClean="0">
                <a:latin typeface="+mj-lt"/>
              </a:rPr>
              <a:t>to state agencies </a:t>
            </a:r>
            <a:r>
              <a:rPr lang="en-US" sz="3600" dirty="0" smtClean="0">
                <a:latin typeface="+mj-lt"/>
              </a:rPr>
              <a:t>on a competitive basis</a:t>
            </a:r>
          </a:p>
          <a:p>
            <a:pPr marL="212725" indent="-325438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sz="3600" dirty="0" smtClean="0">
                <a:latin typeface="+mj-lt"/>
              </a:rPr>
              <a:t>  32 </a:t>
            </a:r>
            <a:r>
              <a:rPr lang="en-US" sz="3600" dirty="0">
                <a:latin typeface="+mj-lt"/>
              </a:rPr>
              <a:t>States and DC funded between 2009 &amp; </a:t>
            </a:r>
            <a:r>
              <a:rPr lang="en-US" sz="3600" dirty="0" smtClean="0">
                <a:latin typeface="+mj-lt"/>
              </a:rPr>
              <a:t>2013 with initial</a:t>
            </a:r>
          </a:p>
          <a:p>
            <a:pPr marL="212725" indent="-325438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600" dirty="0" smtClean="0">
                <a:latin typeface="+mj-lt"/>
              </a:rPr>
              <a:t>     grants up </a:t>
            </a:r>
            <a:r>
              <a:rPr lang="en-US" sz="3600" dirty="0">
                <a:latin typeface="+mj-lt"/>
              </a:rPr>
              <a:t>to $200,000 for three year </a:t>
            </a:r>
            <a:r>
              <a:rPr lang="en-US" sz="3600" dirty="0" smtClean="0">
                <a:latin typeface="+mj-lt"/>
              </a:rPr>
              <a:t>projects, followed by</a:t>
            </a:r>
          </a:p>
          <a:p>
            <a:pPr marL="212725" indent="-325438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600" dirty="0" smtClean="0">
                <a:latin typeface="+mj-lt"/>
              </a:rPr>
              <a:t>     Integration and Sustainability grants for select states.</a:t>
            </a:r>
          </a:p>
          <a:p>
            <a:pPr marL="212725" indent="-325438">
              <a:lnSpc>
                <a:spcPct val="90000"/>
              </a:lnSpc>
              <a:buFont typeface="Wingdings" pitchFamily="2" charset="2"/>
              <a:buChar char="q"/>
              <a:defRPr/>
            </a:pPr>
            <a:endParaRPr lang="en-US" sz="3600" dirty="0">
              <a:latin typeface="+mj-lt"/>
            </a:endParaRPr>
          </a:p>
        </p:txBody>
      </p:sp>
      <p:sp>
        <p:nvSpPr>
          <p:cNvPr id="565" name="TextBox 564"/>
          <p:cNvSpPr txBox="1"/>
          <p:nvPr/>
        </p:nvSpPr>
        <p:spPr>
          <a:xfrm>
            <a:off x="26990040" y="25145124"/>
            <a:ext cx="1264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B2FB5"/>
                </a:solidFill>
              </a:rPr>
              <a:t>2013 Program Expansion</a:t>
            </a:r>
            <a:endParaRPr lang="en-US" sz="4800" b="1" dirty="0">
              <a:solidFill>
                <a:srgbClr val="0B2FB5"/>
              </a:solidFill>
            </a:endParaRPr>
          </a:p>
        </p:txBody>
      </p:sp>
      <p:sp>
        <p:nvSpPr>
          <p:cNvPr id="567" name="TextBox 566"/>
          <p:cNvSpPr txBox="1"/>
          <p:nvPr/>
        </p:nvSpPr>
        <p:spPr>
          <a:xfrm>
            <a:off x="27482800" y="25985331"/>
            <a:ext cx="15417800" cy="61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3600" dirty="0" smtClean="0">
                <a:latin typeface="+mj-lt"/>
              </a:rPr>
              <a:t>  8 Current State Grantees &amp; Idaho Funded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3600" dirty="0" smtClean="0">
                <a:latin typeface="+mj-lt"/>
              </a:rPr>
              <a:t>  Builds on Existing Projects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3600" dirty="0" smtClean="0">
                <a:latin typeface="+mj-lt"/>
              </a:rPr>
              <a:t>  Performance Measurement and Sustainability Focused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3600" dirty="0" smtClean="0">
                <a:latin typeface="+mj-lt"/>
              </a:rPr>
              <a:t>  Key Expansion Activities: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>
                <a:latin typeface="+mj-lt"/>
              </a:rPr>
              <a:t>  Vouchers/Affordable Respite Options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>
                <a:latin typeface="+mj-lt"/>
              </a:rPr>
              <a:t>  Quality Measures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>
                <a:latin typeface="+mj-lt"/>
              </a:rPr>
              <a:t>  Enhance Consumer Choice and Control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>
                <a:latin typeface="+mj-lt"/>
              </a:rPr>
              <a:t>  Standardize Referral Protocols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>
                <a:latin typeface="+mj-lt"/>
              </a:rPr>
              <a:t>  Formalize and Target Marketing Strategies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>
                <a:latin typeface="+mj-lt"/>
              </a:rPr>
              <a:t>  Grow and Strengthen Coalitions</a:t>
            </a:r>
            <a:endParaRPr lang="en-US" sz="3600" dirty="0">
              <a:latin typeface="+mj-lt"/>
            </a:endParaRPr>
          </a:p>
        </p:txBody>
      </p:sp>
      <p:pic>
        <p:nvPicPr>
          <p:cNvPr id="201" name="Picture 200" descr="iStock_000004076751Smal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100439" y="27589656"/>
            <a:ext cx="6822910" cy="4567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9" name="Picture 198" descr="PIC-iStock_000014055577Smal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60557" y="16869104"/>
            <a:ext cx="3285120" cy="2735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0" name="Picture 199" descr="small boy web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31421" y="28241298"/>
            <a:ext cx="5833240" cy="388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" name="Picture 204" descr="iStock_000009520903Medium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0274455" y="27571047"/>
            <a:ext cx="6873766" cy="4578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6" name="Picture 205" descr="iStock_000014008454Small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8214055" y="20432111"/>
            <a:ext cx="4313723" cy="6462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32" descr="Hi-ResColor_Logo.t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08251" y="2228033"/>
            <a:ext cx="8329431" cy="54356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2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2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1802</TotalTime>
  <Words>486</Words>
  <Application>Microsoft Office PowerPoint</Application>
  <PresentationFormat>Custom</PresentationFormat>
  <Paragraphs>87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Slide 1</vt:lpstr>
    </vt:vector>
  </TitlesOfParts>
  <Company>Graphicsland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research poster template</dc:title>
  <dc:subject>How To Make A Scientific Poster</dc:subject>
  <dc:creator>Graphicsland/MakeSigns.com</dc:creator>
  <cp:keywords>scientific, research, template, custom, poster, presentation, symposium, printing, PowerPoint, create, design, example, sample, download</cp:keywords>
  <dc:description>These templates are offered for free to help your create a poster ranging from nursing research posters to psychology research posters.</dc:description>
  <cp:lastModifiedBy>Jill</cp:lastModifiedBy>
  <cp:revision>186</cp:revision>
  <dcterms:created xsi:type="dcterms:W3CDTF">2007-08-10T15:11:40Z</dcterms:created>
  <dcterms:modified xsi:type="dcterms:W3CDTF">2013-11-01T22:17:21Z</dcterms:modified>
  <cp:category>scientific poster PowerPoint</cp:category>
</cp:coreProperties>
</file>